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5143500" cx="9144000"/>
  <p:notesSz cx="6858000" cy="9144000"/>
  <p:embeddedFontLst>
    <p:embeddedFont>
      <p:font typeface="Ubuntu Light"/>
      <p:regular r:id="rId25"/>
      <p:bold r:id="rId26"/>
      <p:italic r:id="rId27"/>
      <p:boldItalic r:id="rId28"/>
    </p:embeddedFont>
    <p:embeddedFont>
      <p:font typeface="Ubuntu"/>
      <p:regular r:id="rId29"/>
      <p:bold r:id="rId30"/>
      <p:italic r:id="rId31"/>
      <p:boldItalic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UbuntuLight-bold.fntdata"/><Relationship Id="rId25" Type="http://schemas.openxmlformats.org/officeDocument/2006/relationships/font" Target="fonts/UbuntuLight-regular.fntdata"/><Relationship Id="rId28" Type="http://schemas.openxmlformats.org/officeDocument/2006/relationships/font" Target="fonts/UbuntuLight-boldItalic.fntdata"/><Relationship Id="rId27" Type="http://schemas.openxmlformats.org/officeDocument/2006/relationships/font" Target="fonts/UbuntuLight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Ubuntu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Ubuntu-italic.fntdata"/><Relationship Id="rId30" Type="http://schemas.openxmlformats.org/officeDocument/2006/relationships/font" Target="fonts/Ubuntu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32" Type="http://schemas.openxmlformats.org/officeDocument/2006/relationships/font" Target="fonts/Ubuntu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992cc2f17e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2992cc2f17e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992cc2f17e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2992cc2f17e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992cc2f17e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2992cc2f17e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992cc2f17e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2992cc2f17e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992cc2f17e_0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2992cc2f17e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992cc2f17e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2992cc2f17e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992cc2f17e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2992cc2f17e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992cc2f17e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2992cc2f17e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992cc2f17e_0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992cc2f17e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992cc2f17e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2992cc2f17e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2992cc2f17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2992cc2f17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2992cc2f17e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2992cc2f17e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992cc2f17e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992cc2f17e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2992cc2f17e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2992cc2f17e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992cc2f17e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992cc2f17e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992cc2f17e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2992cc2f17e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992cc2f17e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2992cc2f17e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992cc2f17e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2992cc2f17e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0.png"/><Relationship Id="rId4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png"/><Relationship Id="rId4" Type="http://schemas.openxmlformats.org/officeDocument/2006/relationships/image" Target="../media/image2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Relationship Id="rId4" Type="http://schemas.openxmlformats.org/officeDocument/2006/relationships/image" Target="../media/image7.png"/><Relationship Id="rId5" Type="http://schemas.openxmlformats.org/officeDocument/2006/relationships/image" Target="../media/image12.png"/><Relationship Id="rId6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Relationship Id="rId4" Type="http://schemas.openxmlformats.org/officeDocument/2006/relationships/image" Target="../media/image27.png"/><Relationship Id="rId5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7.png"/><Relationship Id="rId4" Type="http://schemas.openxmlformats.org/officeDocument/2006/relationships/image" Target="../media/image13.png"/><Relationship Id="rId5" Type="http://schemas.openxmlformats.org/officeDocument/2006/relationships/image" Target="../media/image1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Relationship Id="rId4" Type="http://schemas.openxmlformats.org/officeDocument/2006/relationships/image" Target="../media/image27.png"/><Relationship Id="rId5" Type="http://schemas.openxmlformats.org/officeDocument/2006/relationships/image" Target="../media/image1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7.png"/><Relationship Id="rId4" Type="http://schemas.openxmlformats.org/officeDocument/2006/relationships/image" Target="../media/image13.png"/><Relationship Id="rId5" Type="http://schemas.openxmlformats.org/officeDocument/2006/relationships/image" Target="../media/image2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7.png"/><Relationship Id="rId4" Type="http://schemas.openxmlformats.org/officeDocument/2006/relationships/image" Target="../media/image13.png"/><Relationship Id="rId5" Type="http://schemas.openxmlformats.org/officeDocument/2006/relationships/image" Target="../media/image2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4.gif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7.png"/><Relationship Id="rId4" Type="http://schemas.openxmlformats.org/officeDocument/2006/relationships/image" Target="../media/image13.png"/><Relationship Id="rId5" Type="http://schemas.openxmlformats.org/officeDocument/2006/relationships/image" Target="../media/image2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5.png"/><Relationship Id="rId4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5.png"/><Relationship Id="rId4" Type="http://schemas.openxmlformats.org/officeDocument/2006/relationships/image" Target="../media/image6.png"/><Relationship Id="rId5" Type="http://schemas.openxmlformats.org/officeDocument/2006/relationships/image" Target="../media/image1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Relationship Id="rId4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3.png"/><Relationship Id="rId4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3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2"/>
          <p:cNvSpPr/>
          <p:nvPr/>
        </p:nvSpPr>
        <p:spPr>
          <a:xfrm>
            <a:off x="4542600" y="0"/>
            <a:ext cx="588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22"/>
          <p:cNvSpPr txBox="1"/>
          <p:nvPr/>
        </p:nvSpPr>
        <p:spPr>
          <a:xfrm>
            <a:off x="0" y="0"/>
            <a:ext cx="4563600" cy="4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Kid</a:t>
            </a:r>
            <a:endParaRPr b="1" sz="18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40" name="Google Shape;140;p22"/>
          <p:cNvSpPr txBox="1"/>
          <p:nvPr/>
        </p:nvSpPr>
        <p:spPr>
          <a:xfrm>
            <a:off x="4601400" y="0"/>
            <a:ext cx="4534200" cy="4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Vulnerability researcher</a:t>
            </a:r>
            <a:endParaRPr b="1" sz="18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41" name="Google Shape;141;p22"/>
          <p:cNvSpPr txBox="1"/>
          <p:nvPr/>
        </p:nvSpPr>
        <p:spPr>
          <a:xfrm>
            <a:off x="-21000" y="4709700"/>
            <a:ext cx="4563600" cy="4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Ubuntu Light"/>
                <a:ea typeface="Ubuntu Light"/>
                <a:cs typeface="Ubuntu Light"/>
                <a:sym typeface="Ubuntu Light"/>
              </a:rPr>
              <a:t>Persuasion</a:t>
            </a:r>
            <a:endParaRPr sz="1800">
              <a:solidFill>
                <a:schemeClr val="dk1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sp>
        <p:nvSpPr>
          <p:cNvPr id="142" name="Google Shape;142;p22"/>
          <p:cNvSpPr txBox="1"/>
          <p:nvPr/>
        </p:nvSpPr>
        <p:spPr>
          <a:xfrm>
            <a:off x="4601400" y="4709700"/>
            <a:ext cx="4534200" cy="4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Ubuntu Light"/>
                <a:ea typeface="Ubuntu Light"/>
                <a:cs typeface="Ubuntu Light"/>
                <a:sym typeface="Ubuntu Light"/>
              </a:rPr>
              <a:t>Dependency</a:t>
            </a:r>
            <a:r>
              <a:rPr lang="en" sz="1800">
                <a:solidFill>
                  <a:schemeClr val="dk1"/>
                </a:solidFill>
                <a:latin typeface="Ubuntu Light"/>
                <a:ea typeface="Ubuntu Light"/>
                <a:cs typeface="Ubuntu Light"/>
                <a:sym typeface="Ubuntu Light"/>
              </a:rPr>
              <a:t> scanning</a:t>
            </a:r>
            <a:endParaRPr sz="1800">
              <a:solidFill>
                <a:schemeClr val="dk1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pic>
        <p:nvPicPr>
          <p:cNvPr id="143" name="Google Shape;14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4563" y="728425"/>
            <a:ext cx="3754480" cy="36866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44538" y="768962"/>
            <a:ext cx="3447924" cy="360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3"/>
          <p:cNvSpPr/>
          <p:nvPr/>
        </p:nvSpPr>
        <p:spPr>
          <a:xfrm>
            <a:off x="4542600" y="0"/>
            <a:ext cx="588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23"/>
          <p:cNvSpPr txBox="1"/>
          <p:nvPr/>
        </p:nvSpPr>
        <p:spPr>
          <a:xfrm>
            <a:off x="0" y="0"/>
            <a:ext cx="4563600" cy="4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Kid</a:t>
            </a:r>
            <a:endParaRPr b="1" sz="18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51" name="Google Shape;151;p23"/>
          <p:cNvSpPr txBox="1"/>
          <p:nvPr/>
        </p:nvSpPr>
        <p:spPr>
          <a:xfrm>
            <a:off x="4601400" y="0"/>
            <a:ext cx="4534200" cy="4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Vulnerability researcher</a:t>
            </a:r>
            <a:endParaRPr b="1" sz="18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52" name="Google Shape;152;p23"/>
          <p:cNvSpPr txBox="1"/>
          <p:nvPr/>
        </p:nvSpPr>
        <p:spPr>
          <a:xfrm>
            <a:off x="-21000" y="4709700"/>
            <a:ext cx="4563600" cy="4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Ubuntu Light"/>
                <a:ea typeface="Ubuntu Light"/>
                <a:cs typeface="Ubuntu Light"/>
                <a:sym typeface="Ubuntu Light"/>
              </a:rPr>
              <a:t>Persuasion</a:t>
            </a:r>
            <a:endParaRPr sz="1800">
              <a:solidFill>
                <a:schemeClr val="dk1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sp>
        <p:nvSpPr>
          <p:cNvPr id="153" name="Google Shape;153;p23"/>
          <p:cNvSpPr txBox="1"/>
          <p:nvPr/>
        </p:nvSpPr>
        <p:spPr>
          <a:xfrm>
            <a:off x="4601400" y="4709700"/>
            <a:ext cx="4534200" cy="4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Ubuntu Light"/>
                <a:ea typeface="Ubuntu Light"/>
                <a:cs typeface="Ubuntu Light"/>
                <a:sym typeface="Ubuntu Light"/>
              </a:rPr>
              <a:t>Dependency scanning with OSV-Scanner</a:t>
            </a:r>
            <a:endParaRPr sz="1800">
              <a:solidFill>
                <a:schemeClr val="dk1"/>
              </a:solidFill>
              <a:latin typeface="Ubuntu Light"/>
              <a:ea typeface="Ubuntu Light"/>
              <a:cs typeface="Ubuntu Light"/>
              <a:sym typeface="Ubuntu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sp>
        <p:nvSpPr>
          <p:cNvPr id="154" name="Google Shape;154;p23"/>
          <p:cNvSpPr txBox="1"/>
          <p:nvPr/>
        </p:nvSpPr>
        <p:spPr>
          <a:xfrm>
            <a:off x="5015250" y="2473463"/>
            <a:ext cx="3706500" cy="4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$ osv-scanner --lockfile codebase/portrait/poetry.lock</a:t>
            </a:r>
            <a:endParaRPr sz="9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55" name="Google Shape;15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21450" y="1802388"/>
            <a:ext cx="3094099" cy="671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4563" y="728425"/>
            <a:ext cx="3754480" cy="36866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7775" y="1323688"/>
            <a:ext cx="3303350" cy="12779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54572" y="2855700"/>
            <a:ext cx="3303350" cy="8071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54575" y="1323688"/>
            <a:ext cx="3303350" cy="96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57785" y="2855713"/>
            <a:ext cx="3303336" cy="80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24238" y="1957375"/>
            <a:ext cx="4210050" cy="122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09688" y="352238"/>
            <a:ext cx="2162176" cy="2162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09702" y="2629077"/>
            <a:ext cx="2162174" cy="2162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9688" y="352238"/>
            <a:ext cx="2162176" cy="2162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09702" y="2629077"/>
            <a:ext cx="2162174" cy="2162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60650" y="1638349"/>
            <a:ext cx="4786276" cy="186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86250" y="243138"/>
            <a:ext cx="4657250" cy="465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09688" y="352238"/>
            <a:ext cx="2162176" cy="2162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09702" y="2629077"/>
            <a:ext cx="2162174" cy="2162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9688" y="352238"/>
            <a:ext cx="2162176" cy="2162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09702" y="2629077"/>
            <a:ext cx="2162174" cy="2162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98300" y="1863475"/>
            <a:ext cx="4421502" cy="1416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9688" y="352238"/>
            <a:ext cx="2162176" cy="2162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09702" y="2629077"/>
            <a:ext cx="2162174" cy="2162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33688" y="491638"/>
            <a:ext cx="5367334" cy="41602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30"/>
          <p:cNvPicPr preferRelativeResize="0"/>
          <p:nvPr/>
        </p:nvPicPr>
        <p:blipFill rotWithShape="1">
          <a:blip r:embed="rId3">
            <a:alphaModFix/>
          </a:blip>
          <a:srcRect b="9481" l="0" r="0" t="135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9688" y="352238"/>
            <a:ext cx="2162176" cy="2162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09702" y="2629077"/>
            <a:ext cx="2162174" cy="2162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27975" y="960772"/>
            <a:ext cx="4293474" cy="32219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/>
          <p:nvPr/>
        </p:nvSpPr>
        <p:spPr>
          <a:xfrm>
            <a:off x="1158150" y="1895250"/>
            <a:ext cx="6827700" cy="13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600"/>
              </a:spcAft>
              <a:buNone/>
            </a:pPr>
            <a:r>
              <a:rPr lang="en" sz="2300">
                <a:solidFill>
                  <a:schemeClr val="dk1"/>
                </a:solidFill>
                <a:latin typeface="Ubuntu Light"/>
                <a:ea typeface="Ubuntu Light"/>
                <a:cs typeface="Ubuntu Light"/>
                <a:sym typeface="Ubuntu Light"/>
              </a:rPr>
              <a:t>“</a:t>
            </a:r>
            <a:r>
              <a:rPr b="1" i="1" lang="en" sz="23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Youth is happy because it has the capacity to see beauty. Anyone who keeps the ability to see beauty never grows old.</a:t>
            </a:r>
            <a:r>
              <a:rPr lang="en" sz="2300">
                <a:solidFill>
                  <a:schemeClr val="dk1"/>
                </a:solidFill>
                <a:latin typeface="Ubuntu Light"/>
                <a:ea typeface="Ubuntu Light"/>
                <a:cs typeface="Ubuntu Light"/>
                <a:sym typeface="Ubuntu Light"/>
              </a:rPr>
              <a:t>” - Franz Kafka</a:t>
            </a:r>
            <a:endParaRPr sz="2300">
              <a:solidFill>
                <a:schemeClr val="dk1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5"/>
          <p:cNvPicPr preferRelativeResize="0"/>
          <p:nvPr/>
        </p:nvPicPr>
        <p:blipFill rotWithShape="1">
          <a:blip r:embed="rId3">
            <a:alphaModFix/>
          </a:blip>
          <a:srcRect b="9481" l="0" r="0" t="135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/>
          <p:nvPr/>
        </p:nvSpPr>
        <p:spPr>
          <a:xfrm>
            <a:off x="4542600" y="0"/>
            <a:ext cx="588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16"/>
          <p:cNvSpPr txBox="1"/>
          <p:nvPr/>
        </p:nvSpPr>
        <p:spPr>
          <a:xfrm>
            <a:off x="0" y="0"/>
            <a:ext cx="4563600" cy="4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Kid</a:t>
            </a:r>
            <a:endParaRPr b="1" sz="18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71" name="Google Shape;71;p16"/>
          <p:cNvSpPr txBox="1"/>
          <p:nvPr/>
        </p:nvSpPr>
        <p:spPr>
          <a:xfrm>
            <a:off x="4601400" y="0"/>
            <a:ext cx="4534200" cy="4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Vulnerability researcher</a:t>
            </a:r>
            <a:endParaRPr b="1" sz="18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72" name="Google Shape;72;p16"/>
          <p:cNvSpPr txBox="1"/>
          <p:nvPr/>
        </p:nvSpPr>
        <p:spPr>
          <a:xfrm>
            <a:off x="-21000" y="4709700"/>
            <a:ext cx="4563600" cy="4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Ubuntu Light"/>
                <a:ea typeface="Ubuntu Light"/>
                <a:cs typeface="Ubuntu Light"/>
                <a:sym typeface="Ubuntu Light"/>
              </a:rPr>
              <a:t>Pleasure maximization</a:t>
            </a:r>
            <a:endParaRPr sz="1800">
              <a:solidFill>
                <a:schemeClr val="dk1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sp>
        <p:nvSpPr>
          <p:cNvPr id="73" name="Google Shape;73;p16"/>
          <p:cNvSpPr txBox="1"/>
          <p:nvPr/>
        </p:nvSpPr>
        <p:spPr>
          <a:xfrm>
            <a:off x="4601400" y="4709700"/>
            <a:ext cx="4534200" cy="4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Ubuntu Light"/>
                <a:ea typeface="Ubuntu Light"/>
                <a:cs typeface="Ubuntu Light"/>
                <a:sym typeface="Ubuntu Light"/>
              </a:rPr>
              <a:t>Threat modelling</a:t>
            </a:r>
            <a:endParaRPr sz="1800">
              <a:solidFill>
                <a:schemeClr val="dk1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pic>
        <p:nvPicPr>
          <p:cNvPr id="74" name="Google Shape;7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0488" y="486225"/>
            <a:ext cx="2502626" cy="4171052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86212" y="1144413"/>
            <a:ext cx="3964576" cy="2854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/>
          <p:nvPr/>
        </p:nvSpPr>
        <p:spPr>
          <a:xfrm>
            <a:off x="4542600" y="0"/>
            <a:ext cx="588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7"/>
          <p:cNvSpPr txBox="1"/>
          <p:nvPr/>
        </p:nvSpPr>
        <p:spPr>
          <a:xfrm>
            <a:off x="0" y="0"/>
            <a:ext cx="4563600" cy="4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Kid</a:t>
            </a:r>
            <a:endParaRPr b="1" sz="18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82" name="Google Shape;82;p17"/>
          <p:cNvSpPr txBox="1"/>
          <p:nvPr/>
        </p:nvSpPr>
        <p:spPr>
          <a:xfrm>
            <a:off x="4601400" y="0"/>
            <a:ext cx="4534200" cy="4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Vulnerability researcher</a:t>
            </a:r>
            <a:endParaRPr b="1" sz="18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83" name="Google Shape;83;p17"/>
          <p:cNvSpPr txBox="1"/>
          <p:nvPr/>
        </p:nvSpPr>
        <p:spPr>
          <a:xfrm>
            <a:off x="-21000" y="4709700"/>
            <a:ext cx="4563600" cy="4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Ubuntu Light"/>
                <a:ea typeface="Ubuntu Light"/>
                <a:cs typeface="Ubuntu Light"/>
                <a:sym typeface="Ubuntu Light"/>
              </a:rPr>
              <a:t>Pleasure maximization</a:t>
            </a:r>
            <a:endParaRPr sz="1800">
              <a:solidFill>
                <a:schemeClr val="dk1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sp>
        <p:nvSpPr>
          <p:cNvPr id="84" name="Google Shape;84;p17"/>
          <p:cNvSpPr txBox="1"/>
          <p:nvPr/>
        </p:nvSpPr>
        <p:spPr>
          <a:xfrm>
            <a:off x="4601400" y="4709700"/>
            <a:ext cx="4534200" cy="4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Ubuntu Light"/>
                <a:ea typeface="Ubuntu Light"/>
                <a:cs typeface="Ubuntu Light"/>
                <a:sym typeface="Ubuntu Light"/>
              </a:rPr>
              <a:t>Threat modelling with Threat Dragon</a:t>
            </a:r>
            <a:endParaRPr sz="1800">
              <a:solidFill>
                <a:schemeClr val="dk1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pic>
        <p:nvPicPr>
          <p:cNvPr id="85" name="Google Shape;8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0488" y="486225"/>
            <a:ext cx="2502626" cy="4171052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34650" y="843013"/>
            <a:ext cx="1667725" cy="166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50137" y="2696513"/>
            <a:ext cx="2836736" cy="1603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/>
          <p:nvPr/>
        </p:nvSpPr>
        <p:spPr>
          <a:xfrm>
            <a:off x="4542600" y="0"/>
            <a:ext cx="588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18"/>
          <p:cNvSpPr txBox="1"/>
          <p:nvPr/>
        </p:nvSpPr>
        <p:spPr>
          <a:xfrm>
            <a:off x="0" y="0"/>
            <a:ext cx="4563600" cy="4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Kid</a:t>
            </a:r>
            <a:endParaRPr b="1" sz="18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94" name="Google Shape;94;p18"/>
          <p:cNvSpPr txBox="1"/>
          <p:nvPr/>
        </p:nvSpPr>
        <p:spPr>
          <a:xfrm>
            <a:off x="4601400" y="0"/>
            <a:ext cx="4534200" cy="4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Vulnerability researcher</a:t>
            </a:r>
            <a:endParaRPr b="1" sz="18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95" name="Google Shape;9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2496" y="1325174"/>
            <a:ext cx="3318625" cy="249315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8"/>
          <p:cNvSpPr txBox="1"/>
          <p:nvPr/>
        </p:nvSpPr>
        <p:spPr>
          <a:xfrm>
            <a:off x="-21000" y="4709700"/>
            <a:ext cx="4563600" cy="4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Ubuntu Light"/>
                <a:ea typeface="Ubuntu Light"/>
                <a:cs typeface="Ubuntu Light"/>
                <a:sym typeface="Ubuntu Light"/>
              </a:rPr>
              <a:t>Curiosity</a:t>
            </a:r>
            <a:endParaRPr sz="1800">
              <a:solidFill>
                <a:schemeClr val="dk1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sp>
        <p:nvSpPr>
          <p:cNvPr id="97" name="Google Shape;97;p18"/>
          <p:cNvSpPr txBox="1"/>
          <p:nvPr/>
        </p:nvSpPr>
        <p:spPr>
          <a:xfrm>
            <a:off x="4601400" y="4709700"/>
            <a:ext cx="4534200" cy="4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Ubuntu Light"/>
                <a:ea typeface="Ubuntu Light"/>
                <a:cs typeface="Ubuntu Light"/>
                <a:sym typeface="Ubuntu Light"/>
              </a:rPr>
              <a:t>Fuzzing</a:t>
            </a:r>
            <a:endParaRPr sz="1800">
              <a:solidFill>
                <a:schemeClr val="dk1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pic>
        <p:nvPicPr>
          <p:cNvPr id="98" name="Google Shape;9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36525" y="910812"/>
            <a:ext cx="2663950" cy="332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9"/>
          <p:cNvSpPr/>
          <p:nvPr/>
        </p:nvSpPr>
        <p:spPr>
          <a:xfrm>
            <a:off x="4542600" y="0"/>
            <a:ext cx="588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9"/>
          <p:cNvSpPr txBox="1"/>
          <p:nvPr/>
        </p:nvSpPr>
        <p:spPr>
          <a:xfrm>
            <a:off x="0" y="0"/>
            <a:ext cx="4563600" cy="4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Kid</a:t>
            </a:r>
            <a:endParaRPr b="1" sz="18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05" name="Google Shape;105;p19"/>
          <p:cNvSpPr txBox="1"/>
          <p:nvPr/>
        </p:nvSpPr>
        <p:spPr>
          <a:xfrm>
            <a:off x="4601400" y="0"/>
            <a:ext cx="4534200" cy="4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Vulnerability researcher</a:t>
            </a:r>
            <a:endParaRPr b="1" sz="18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106" name="Google Shape;10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2496" y="1325174"/>
            <a:ext cx="3318625" cy="249315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9"/>
          <p:cNvSpPr txBox="1"/>
          <p:nvPr/>
        </p:nvSpPr>
        <p:spPr>
          <a:xfrm>
            <a:off x="-21000" y="4709700"/>
            <a:ext cx="4563600" cy="4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Ubuntu Light"/>
                <a:ea typeface="Ubuntu Light"/>
                <a:cs typeface="Ubuntu Light"/>
                <a:sym typeface="Ubuntu Light"/>
              </a:rPr>
              <a:t>Curiosity</a:t>
            </a:r>
            <a:endParaRPr sz="1800">
              <a:solidFill>
                <a:schemeClr val="dk1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sp>
        <p:nvSpPr>
          <p:cNvPr id="108" name="Google Shape;108;p19"/>
          <p:cNvSpPr txBox="1"/>
          <p:nvPr/>
        </p:nvSpPr>
        <p:spPr>
          <a:xfrm>
            <a:off x="4601400" y="4709700"/>
            <a:ext cx="4534200" cy="4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Ubuntu Light"/>
                <a:ea typeface="Ubuntu Light"/>
                <a:cs typeface="Ubuntu Light"/>
                <a:sym typeface="Ubuntu Light"/>
              </a:rPr>
              <a:t>Fuzzing with </a:t>
            </a:r>
            <a:r>
              <a:rPr lang="en" sz="1800">
                <a:solidFill>
                  <a:schemeClr val="dk1"/>
                </a:solidFill>
                <a:latin typeface="Ubuntu Light"/>
                <a:ea typeface="Ubuntu Light"/>
                <a:cs typeface="Ubuntu Light"/>
                <a:sym typeface="Ubuntu Light"/>
              </a:rPr>
              <a:t>AFL++</a:t>
            </a:r>
            <a:endParaRPr sz="1800">
              <a:solidFill>
                <a:schemeClr val="dk1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pic>
        <p:nvPicPr>
          <p:cNvPr id="109" name="Google Shape;10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0025" y="1616987"/>
            <a:ext cx="1481500" cy="1475725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9"/>
          <p:cNvSpPr txBox="1"/>
          <p:nvPr/>
        </p:nvSpPr>
        <p:spPr>
          <a:xfrm>
            <a:off x="4705575" y="3092713"/>
            <a:ext cx="4250400" cy="4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$ AFL_USE_ASAN=1 /AFLplusplus/afl-cc -g -o program.elf program.c</a:t>
            </a:r>
            <a:endParaRPr sz="9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1F232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$ afl-fuzz -i inputs/ -o outputs/ -- program.elf @@</a:t>
            </a:r>
            <a:endParaRPr sz="900">
              <a:solidFill>
                <a:srgbClr val="1F2328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1F2328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0"/>
          <p:cNvSpPr/>
          <p:nvPr/>
        </p:nvSpPr>
        <p:spPr>
          <a:xfrm>
            <a:off x="4542600" y="0"/>
            <a:ext cx="588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20"/>
          <p:cNvSpPr txBox="1"/>
          <p:nvPr/>
        </p:nvSpPr>
        <p:spPr>
          <a:xfrm>
            <a:off x="0" y="0"/>
            <a:ext cx="4563600" cy="4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Kid</a:t>
            </a:r>
            <a:endParaRPr b="1" sz="18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17" name="Google Shape;117;p20"/>
          <p:cNvSpPr txBox="1"/>
          <p:nvPr/>
        </p:nvSpPr>
        <p:spPr>
          <a:xfrm>
            <a:off x="4601400" y="0"/>
            <a:ext cx="4534200" cy="4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Vulnerability researcher</a:t>
            </a:r>
            <a:endParaRPr b="1" sz="18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18" name="Google Shape;118;p20"/>
          <p:cNvSpPr txBox="1"/>
          <p:nvPr/>
        </p:nvSpPr>
        <p:spPr>
          <a:xfrm>
            <a:off x="-21000" y="4709700"/>
            <a:ext cx="4563600" cy="4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Ubuntu Light"/>
                <a:ea typeface="Ubuntu Light"/>
                <a:cs typeface="Ubuntu Light"/>
                <a:sym typeface="Ubuntu Light"/>
              </a:rPr>
              <a:t>Sugar addiction</a:t>
            </a:r>
            <a:endParaRPr sz="1800">
              <a:solidFill>
                <a:schemeClr val="dk1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sp>
        <p:nvSpPr>
          <p:cNvPr id="119" name="Google Shape;119;p20"/>
          <p:cNvSpPr txBox="1"/>
          <p:nvPr/>
        </p:nvSpPr>
        <p:spPr>
          <a:xfrm>
            <a:off x="4601400" y="4709700"/>
            <a:ext cx="4534200" cy="4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Ubuntu Light"/>
                <a:ea typeface="Ubuntu Light"/>
                <a:cs typeface="Ubuntu Light"/>
                <a:sym typeface="Ubuntu Light"/>
              </a:rPr>
              <a:t>Secret scanning</a:t>
            </a:r>
            <a:endParaRPr sz="1800">
              <a:solidFill>
                <a:schemeClr val="dk1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pic>
        <p:nvPicPr>
          <p:cNvPr id="120" name="Google Shape;12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413" y="1192487"/>
            <a:ext cx="4132776" cy="232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9600" y="948725"/>
            <a:ext cx="4237799" cy="32460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1"/>
          <p:cNvSpPr/>
          <p:nvPr/>
        </p:nvSpPr>
        <p:spPr>
          <a:xfrm>
            <a:off x="4542600" y="0"/>
            <a:ext cx="588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21"/>
          <p:cNvSpPr txBox="1"/>
          <p:nvPr/>
        </p:nvSpPr>
        <p:spPr>
          <a:xfrm>
            <a:off x="0" y="0"/>
            <a:ext cx="4563600" cy="4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Kid</a:t>
            </a:r>
            <a:endParaRPr b="1" sz="18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28" name="Google Shape;128;p21"/>
          <p:cNvSpPr txBox="1"/>
          <p:nvPr/>
        </p:nvSpPr>
        <p:spPr>
          <a:xfrm>
            <a:off x="4601400" y="0"/>
            <a:ext cx="4534200" cy="4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Vulnerability researcher</a:t>
            </a:r>
            <a:endParaRPr b="1" sz="18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29" name="Google Shape;129;p21"/>
          <p:cNvSpPr txBox="1"/>
          <p:nvPr/>
        </p:nvSpPr>
        <p:spPr>
          <a:xfrm>
            <a:off x="-21000" y="4709700"/>
            <a:ext cx="4563600" cy="4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Ubuntu Light"/>
                <a:ea typeface="Ubuntu Light"/>
                <a:cs typeface="Ubuntu Light"/>
                <a:sym typeface="Ubuntu Light"/>
              </a:rPr>
              <a:t>Sugar addiction</a:t>
            </a:r>
            <a:endParaRPr sz="1800">
              <a:solidFill>
                <a:schemeClr val="dk1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sp>
        <p:nvSpPr>
          <p:cNvPr id="130" name="Google Shape;130;p21"/>
          <p:cNvSpPr txBox="1"/>
          <p:nvPr/>
        </p:nvSpPr>
        <p:spPr>
          <a:xfrm>
            <a:off x="4601400" y="4709700"/>
            <a:ext cx="4534200" cy="4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Ubuntu Light"/>
                <a:ea typeface="Ubuntu Light"/>
                <a:cs typeface="Ubuntu Light"/>
                <a:sym typeface="Ubuntu Light"/>
              </a:rPr>
              <a:t>Secret scanning with Gitleaks</a:t>
            </a:r>
            <a:endParaRPr sz="1800">
              <a:solidFill>
                <a:schemeClr val="dk1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pic>
        <p:nvPicPr>
          <p:cNvPr id="131" name="Google Shape;13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413" y="1192487"/>
            <a:ext cx="4132776" cy="232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59925" y="1491884"/>
            <a:ext cx="4417150" cy="1725875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5075700" y="2783963"/>
            <a:ext cx="3585600" cy="4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$ gitleaks detect --report-path report.json</a:t>
            </a:r>
            <a:endParaRPr sz="9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